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4" r:id="rId4"/>
    <p:sldId id="257" r:id="rId5"/>
    <p:sldId id="258" r:id="rId6"/>
    <p:sldId id="261" r:id="rId7"/>
    <p:sldId id="262" r:id="rId8"/>
    <p:sldId id="263"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C301B9D1-3068-44ED-BD00-590DF3E8135B}" type="datetimeFigureOut">
              <a:rPr lang="en-US" smtClean="0"/>
              <a:pPr/>
              <a:t>3/18/2013</a:t>
            </a:fld>
            <a:endParaRPr lang="en-US"/>
          </a:p>
        </p:txBody>
      </p:sp>
      <p:sp>
        <p:nvSpPr>
          <p:cNvPr id="17" name="Slide Number Placeholder 16"/>
          <p:cNvSpPr>
            <a:spLocks noGrp="1"/>
          </p:cNvSpPr>
          <p:nvPr>
            <p:ph type="sldNum" sz="quarter" idx="11"/>
          </p:nvPr>
        </p:nvSpPr>
        <p:spPr/>
        <p:txBody>
          <a:bodyPr/>
          <a:lstStyle/>
          <a:p>
            <a:fld id="{F20D0108-51BF-41E8-90F3-16856E31B752}" type="slidenum">
              <a:rPr lang="en-US" smtClean="0"/>
              <a:pPr/>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1B9D1-3068-44ED-BD00-590DF3E8135B}"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D0108-51BF-41E8-90F3-16856E31B7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01B9D1-3068-44ED-BD00-590DF3E8135B}"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D0108-51BF-41E8-90F3-16856E31B752}"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C301B9D1-3068-44ED-BD00-590DF3E8135B}" type="datetimeFigureOut">
              <a:rPr lang="en-US" smtClean="0"/>
              <a:pPr/>
              <a:t>3/18/2013</a:t>
            </a:fld>
            <a:endParaRPr lang="en-US"/>
          </a:p>
        </p:txBody>
      </p:sp>
      <p:sp>
        <p:nvSpPr>
          <p:cNvPr id="12" name="Slide Number Placeholder 11"/>
          <p:cNvSpPr>
            <a:spLocks noGrp="1"/>
          </p:cNvSpPr>
          <p:nvPr>
            <p:ph type="sldNum" sz="quarter" idx="15"/>
          </p:nvPr>
        </p:nvSpPr>
        <p:spPr/>
        <p:txBody>
          <a:bodyPr/>
          <a:lstStyle/>
          <a:p>
            <a:fld id="{F20D0108-51BF-41E8-90F3-16856E31B752}" type="slidenum">
              <a:rPr lang="en-US" smtClean="0"/>
              <a:pPr/>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C301B9D1-3068-44ED-BD00-590DF3E8135B}" type="datetimeFigureOut">
              <a:rPr lang="en-US" smtClean="0"/>
              <a:pPr/>
              <a:t>3/18/2013</a:t>
            </a:fld>
            <a:endParaRPr lang="en-US"/>
          </a:p>
        </p:txBody>
      </p:sp>
      <p:sp>
        <p:nvSpPr>
          <p:cNvPr id="14" name="Slide Number Placeholder 13"/>
          <p:cNvSpPr>
            <a:spLocks noGrp="1"/>
          </p:cNvSpPr>
          <p:nvPr>
            <p:ph type="sldNum" sz="quarter" idx="11"/>
          </p:nvPr>
        </p:nvSpPr>
        <p:spPr/>
        <p:txBody>
          <a:bodyPr/>
          <a:lstStyle/>
          <a:p>
            <a:fld id="{F20D0108-51BF-41E8-90F3-16856E31B752}"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C301B9D1-3068-44ED-BD00-590DF3E8135B}" type="datetimeFigureOut">
              <a:rPr lang="en-US" smtClean="0"/>
              <a:pPr/>
              <a:t>3/18/2013</a:t>
            </a:fld>
            <a:endParaRPr lang="en-US"/>
          </a:p>
        </p:txBody>
      </p:sp>
      <p:sp>
        <p:nvSpPr>
          <p:cNvPr id="12" name="Slide Number Placeholder 11"/>
          <p:cNvSpPr>
            <a:spLocks noGrp="1"/>
          </p:cNvSpPr>
          <p:nvPr>
            <p:ph type="sldNum" sz="quarter" idx="16"/>
          </p:nvPr>
        </p:nvSpPr>
        <p:spPr/>
        <p:txBody>
          <a:bodyPr/>
          <a:lstStyle/>
          <a:p>
            <a:fld id="{F20D0108-51BF-41E8-90F3-16856E31B752}" type="slidenum">
              <a:rPr lang="en-US" smtClean="0"/>
              <a:pPr/>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C301B9D1-3068-44ED-BD00-590DF3E8135B}" type="datetimeFigureOut">
              <a:rPr lang="en-US" smtClean="0"/>
              <a:pPr/>
              <a:t>3/18/2013</a:t>
            </a:fld>
            <a:endParaRPr lang="en-US"/>
          </a:p>
        </p:txBody>
      </p:sp>
      <p:sp>
        <p:nvSpPr>
          <p:cNvPr id="12" name="Slide Number Placeholder 11"/>
          <p:cNvSpPr>
            <a:spLocks noGrp="1"/>
          </p:cNvSpPr>
          <p:nvPr>
            <p:ph type="sldNum" sz="quarter" idx="17"/>
          </p:nvPr>
        </p:nvSpPr>
        <p:spPr/>
        <p:txBody>
          <a:bodyPr/>
          <a:lstStyle/>
          <a:p>
            <a:fld id="{F20D0108-51BF-41E8-90F3-16856E31B752}" type="slidenum">
              <a:rPr lang="en-US" smtClean="0"/>
              <a:pPr/>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C301B9D1-3068-44ED-BD00-590DF3E8135B}" type="datetimeFigureOut">
              <a:rPr lang="en-US" smtClean="0"/>
              <a:pPr/>
              <a:t>3/18/2013</a:t>
            </a:fld>
            <a:endParaRPr lang="en-US"/>
          </a:p>
        </p:txBody>
      </p:sp>
      <p:sp>
        <p:nvSpPr>
          <p:cNvPr id="16" name="Slide Number Placeholder 15"/>
          <p:cNvSpPr>
            <a:spLocks noGrp="1"/>
          </p:cNvSpPr>
          <p:nvPr>
            <p:ph type="sldNum" sz="quarter" idx="11"/>
          </p:nvPr>
        </p:nvSpPr>
        <p:spPr/>
        <p:txBody>
          <a:bodyPr/>
          <a:lstStyle/>
          <a:p>
            <a:fld id="{F20D0108-51BF-41E8-90F3-16856E31B752}"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301B9D1-3068-44ED-BD00-590DF3E8135B}" type="datetimeFigureOut">
              <a:rPr lang="en-US" smtClean="0"/>
              <a:pPr/>
              <a:t>3/18/2013</a:t>
            </a:fld>
            <a:endParaRPr lang="en-US"/>
          </a:p>
        </p:txBody>
      </p:sp>
      <p:sp>
        <p:nvSpPr>
          <p:cNvPr id="8" name="Slide Number Placeholder 7"/>
          <p:cNvSpPr>
            <a:spLocks noGrp="1"/>
          </p:cNvSpPr>
          <p:nvPr>
            <p:ph type="sldNum" sz="quarter" idx="11"/>
          </p:nvPr>
        </p:nvSpPr>
        <p:spPr/>
        <p:txBody>
          <a:bodyPr/>
          <a:lstStyle/>
          <a:p>
            <a:fld id="{F20D0108-51BF-41E8-90F3-16856E31B752}"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C301B9D1-3068-44ED-BD00-590DF3E8135B}" type="datetimeFigureOut">
              <a:rPr lang="en-US" smtClean="0"/>
              <a:pPr/>
              <a:t>3/18/2013</a:t>
            </a:fld>
            <a:endParaRPr lang="en-US"/>
          </a:p>
        </p:txBody>
      </p:sp>
      <p:sp>
        <p:nvSpPr>
          <p:cNvPr id="19" name="Slide Number Placeholder 18"/>
          <p:cNvSpPr>
            <a:spLocks noGrp="1"/>
          </p:cNvSpPr>
          <p:nvPr>
            <p:ph type="sldNum" sz="quarter" idx="16"/>
          </p:nvPr>
        </p:nvSpPr>
        <p:spPr/>
        <p:txBody>
          <a:bodyPr/>
          <a:lstStyle/>
          <a:p>
            <a:fld id="{F20D0108-51BF-41E8-90F3-16856E31B752}" type="slidenum">
              <a:rPr lang="en-US" smtClean="0"/>
              <a:pPr/>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C301B9D1-3068-44ED-BD00-590DF3E8135B}" type="datetimeFigureOut">
              <a:rPr lang="en-US" smtClean="0"/>
              <a:pPr/>
              <a:t>3/18/2013</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F20D0108-51BF-41E8-90F3-16856E31B752}" type="slidenum">
              <a:rPr lang="en-US" smtClean="0"/>
              <a:pPr/>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C301B9D1-3068-44ED-BD00-590DF3E8135B}" type="datetimeFigureOut">
              <a:rPr lang="en-US" smtClean="0"/>
              <a:pPr/>
              <a:t>3/18/2013</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F20D0108-51BF-41E8-90F3-16856E31B752}" type="slidenum">
              <a:rPr lang="en-US" smtClean="0"/>
              <a:pPr/>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ls.gov/ooh/healthcare/physical-therapists.htm" TargetMode="External"/><Relationship Id="rId7" Type="http://schemas.openxmlformats.org/officeDocument/2006/relationships/hyperlink" Target="http://chromosome4.blogspot.com/2011/05/definition-of-huntingtons-disease.html" TargetMode="External"/><Relationship Id="rId2" Type="http://schemas.openxmlformats.org/officeDocument/2006/relationships/hyperlink" Target="http://www.hdsa.org/living-with-huntingtons/family-care/index.html" TargetMode="External"/><Relationship Id="rId1" Type="http://schemas.openxmlformats.org/officeDocument/2006/relationships/slideLayout" Target="../slideLayouts/slideLayout2.xml"/><Relationship Id="rId6" Type="http://schemas.openxmlformats.org/officeDocument/2006/relationships/hyperlink" Target="http://www.medicinenet.com/huntington_disease/article.htm" TargetMode="External"/><Relationship Id="rId5" Type="http://schemas.openxmlformats.org/officeDocument/2006/relationships/hyperlink" Target="http://www.mayoclinic.com/health/huntingtons-disease/DS00401/DSECTION=symptoms" TargetMode="External"/><Relationship Id="rId4" Type="http://schemas.openxmlformats.org/officeDocument/2006/relationships/hyperlink" Target="http://vikipedio.org/physiatrist-salary-and-job-descrip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Julia Elder</a:t>
            </a:r>
            <a:endParaRPr lang="en-US" dirty="0"/>
          </a:p>
        </p:txBody>
      </p:sp>
      <p:sp>
        <p:nvSpPr>
          <p:cNvPr id="2" name="Title 1"/>
          <p:cNvSpPr>
            <a:spLocks noGrp="1"/>
          </p:cNvSpPr>
          <p:nvPr>
            <p:ph type="title"/>
          </p:nvPr>
        </p:nvSpPr>
        <p:spPr/>
        <p:txBody>
          <a:bodyPr/>
          <a:lstStyle/>
          <a:p>
            <a:r>
              <a:rPr lang="en-US" dirty="0" smtClean="0"/>
              <a:t>Huntington’s Disease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342900" indent="-342900" algn="l">
              <a:buFont typeface="Arial" pitchFamily="34" charset="0"/>
              <a:buChar char="•"/>
            </a:pPr>
            <a:r>
              <a:rPr lang="en-US" sz="2800" dirty="0" smtClean="0"/>
              <a:t>Susan is an adult of about thirty five years of age</a:t>
            </a:r>
          </a:p>
          <a:p>
            <a:pPr marL="342900" indent="-342900" algn="l">
              <a:buFont typeface="Arial" pitchFamily="34" charset="0"/>
              <a:buChar char="•"/>
            </a:pPr>
            <a:r>
              <a:rPr lang="en-US" sz="2800" dirty="0" smtClean="0"/>
              <a:t>Currently being treated for depression and mood swings</a:t>
            </a:r>
          </a:p>
          <a:p>
            <a:pPr marL="342900" indent="-342900" algn="l">
              <a:buFont typeface="Arial" pitchFamily="34" charset="0"/>
              <a:buChar char="•"/>
            </a:pPr>
            <a:r>
              <a:rPr lang="en-US" sz="2800" dirty="0" smtClean="0"/>
              <a:t>Experiencing memory loss</a:t>
            </a:r>
          </a:p>
          <a:p>
            <a:pPr marL="342900" indent="-342900" algn="l">
              <a:buFont typeface="Arial" pitchFamily="34" charset="0"/>
              <a:buChar char="•"/>
            </a:pPr>
            <a:r>
              <a:rPr lang="en-US" sz="2800" dirty="0" smtClean="0"/>
              <a:t>Mother encountered the same problems</a:t>
            </a:r>
          </a:p>
          <a:p>
            <a:pPr marL="342900" indent="-342900" algn="l">
              <a:buFont typeface="Arial" pitchFamily="34" charset="0"/>
              <a:buChar char="•"/>
            </a:pPr>
            <a:r>
              <a:rPr lang="en-US" sz="2800" dirty="0" smtClean="0"/>
              <a:t>Thought to have </a:t>
            </a:r>
            <a:r>
              <a:rPr lang="en-US" sz="2800" b="1" dirty="0" smtClean="0"/>
              <a:t>Huntington’s Disease</a:t>
            </a:r>
            <a:r>
              <a:rPr lang="en-US" sz="2800" dirty="0" smtClean="0"/>
              <a:t>.</a:t>
            </a:r>
            <a:endParaRPr lang="en-US" sz="2800" dirty="0"/>
          </a:p>
        </p:txBody>
      </p:sp>
      <p:sp>
        <p:nvSpPr>
          <p:cNvPr id="2" name="Title 1"/>
          <p:cNvSpPr>
            <a:spLocks noGrp="1"/>
          </p:cNvSpPr>
          <p:nvPr>
            <p:ph type="title"/>
          </p:nvPr>
        </p:nvSpPr>
        <p:spPr/>
        <p:txBody>
          <a:bodyPr/>
          <a:lstStyle/>
          <a:p>
            <a:r>
              <a:rPr lang="en-US" dirty="0" smtClean="0"/>
              <a:t>Patient profile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85000" lnSpcReduction="20000"/>
          </a:bodyPr>
          <a:lstStyle/>
          <a:p>
            <a:pPr marL="342900" indent="-342900" algn="l">
              <a:buFont typeface="Arial" pitchFamily="34" charset="0"/>
              <a:buChar char="•"/>
            </a:pPr>
            <a:r>
              <a:rPr lang="en-US" sz="2800" dirty="0" smtClean="0"/>
              <a:t>HD is a neurodegenerative genetic disease</a:t>
            </a:r>
          </a:p>
          <a:p>
            <a:pPr algn="l"/>
            <a:r>
              <a:rPr lang="en-US" sz="2800" dirty="0"/>
              <a:t>	</a:t>
            </a:r>
            <a:r>
              <a:rPr lang="en-US" sz="2800" dirty="0" smtClean="0"/>
              <a:t>-Is an autosomal dominant disorder</a:t>
            </a:r>
          </a:p>
          <a:p>
            <a:pPr marL="342900" indent="-342900" algn="l">
              <a:buFont typeface="Arial" pitchFamily="34" charset="0"/>
              <a:buChar char="•"/>
            </a:pPr>
            <a:r>
              <a:rPr lang="en-US" sz="2800" dirty="0" smtClean="0"/>
              <a:t>Can occur at any age, although patients usually acquire it between the ages of 35 and 44</a:t>
            </a:r>
          </a:p>
          <a:p>
            <a:pPr marL="342900" indent="-342900" algn="l">
              <a:buFont typeface="Arial" pitchFamily="34" charset="0"/>
              <a:buChar char="•"/>
            </a:pPr>
            <a:r>
              <a:rPr lang="en-US" sz="2800" dirty="0" smtClean="0"/>
              <a:t>Patients experience spasms and loss of muscle control</a:t>
            </a:r>
          </a:p>
          <a:p>
            <a:pPr marL="342900" indent="-342900" algn="l">
              <a:buFont typeface="Arial" pitchFamily="34" charset="0"/>
              <a:buChar char="•"/>
            </a:pPr>
            <a:r>
              <a:rPr lang="en-US" sz="2800" dirty="0" smtClean="0"/>
              <a:t>Other symptoms include psychosis and mood </a:t>
            </a:r>
            <a:r>
              <a:rPr lang="en-US" sz="2800" dirty="0" smtClean="0"/>
              <a:t>swings</a:t>
            </a:r>
          </a:p>
          <a:p>
            <a:pPr marL="342900" indent="-342900" algn="l">
              <a:buFont typeface="Arial" pitchFamily="34" charset="0"/>
              <a:buChar char="•"/>
            </a:pPr>
            <a:r>
              <a:rPr lang="en-US" sz="2800" dirty="0" smtClean="0"/>
              <a:t>Current theories suggest that </a:t>
            </a:r>
            <a:r>
              <a:rPr lang="en-US" sz="2800" dirty="0" smtClean="0"/>
              <a:t>Huntington’s, </a:t>
            </a:r>
            <a:r>
              <a:rPr lang="en-US" sz="2800" dirty="0" smtClean="0"/>
              <a:t>the protein formed as a result of the abnormal HD gene (IT15), somehow prevents the brain cells from protecting themselves against the toxic </a:t>
            </a:r>
            <a:r>
              <a:rPr lang="en-US" sz="2800" dirty="0" smtClean="0"/>
              <a:t>chemicals</a:t>
            </a:r>
          </a:p>
          <a:p>
            <a:pPr marL="342900" indent="-342900" algn="l">
              <a:buFont typeface="Arial" pitchFamily="34" charset="0"/>
              <a:buChar char="•"/>
            </a:pPr>
            <a:r>
              <a:rPr lang="en-US" sz="2800" dirty="0" smtClean="0"/>
              <a:t>Neurological </a:t>
            </a:r>
            <a:r>
              <a:rPr lang="en-US" sz="2800" dirty="0" smtClean="0"/>
              <a:t>disorder of the central </a:t>
            </a:r>
            <a:r>
              <a:rPr lang="en-US" sz="2800" i="1" dirty="0" smtClean="0"/>
              <a:t>nervous system</a:t>
            </a:r>
            <a:r>
              <a:rPr lang="en-US" sz="2800" dirty="0" smtClean="0"/>
              <a:t> that causes progressive degeneration</a:t>
            </a:r>
            <a:endParaRPr lang="en-US" sz="2800" dirty="0" smtClean="0"/>
          </a:p>
          <a:p>
            <a:pPr marL="342900" indent="-342900" algn="l"/>
            <a:endParaRPr lang="en-US" sz="2800" dirty="0" smtClean="0"/>
          </a:p>
        </p:txBody>
      </p:sp>
      <p:sp>
        <p:nvSpPr>
          <p:cNvPr id="3" name="Title 2"/>
          <p:cNvSpPr>
            <a:spLocks noGrp="1"/>
          </p:cNvSpPr>
          <p:nvPr>
            <p:ph type="title"/>
          </p:nvPr>
        </p:nvSpPr>
        <p:spPr/>
        <p:txBody>
          <a:bodyPr/>
          <a:lstStyle/>
          <a:p>
            <a:r>
              <a:rPr lang="en-US" dirty="0" smtClean="0"/>
              <a:t>Huntington’s disease</a:t>
            </a:r>
            <a:endParaRPr lang="en-US" dirty="0"/>
          </a:p>
        </p:txBody>
      </p:sp>
    </p:spTree>
    <p:extLst>
      <p:ext uri="{BB962C8B-B14F-4D97-AF65-F5344CB8AC3E}">
        <p14:creationId xmlns:p14="http://schemas.microsoft.com/office/powerpoint/2010/main" xmlns="" val="155707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lnSpcReduction="10000"/>
          </a:bodyPr>
          <a:lstStyle/>
          <a:p>
            <a:pPr marL="342900" indent="-342900" algn="l">
              <a:buFont typeface="Arial" pitchFamily="34" charset="0"/>
              <a:buChar char="•"/>
            </a:pPr>
            <a:r>
              <a:rPr lang="en-US" dirty="0" smtClean="0"/>
              <a:t>Emotional</a:t>
            </a:r>
          </a:p>
          <a:p>
            <a:pPr marL="285750" lvl="1" indent="-285750" algn="l">
              <a:buFont typeface="Arial" pitchFamily="34" charset="0"/>
              <a:buChar char="•"/>
            </a:pPr>
            <a:r>
              <a:rPr lang="en-US" dirty="0" smtClean="0"/>
              <a:t>Depression</a:t>
            </a:r>
          </a:p>
          <a:p>
            <a:pPr marL="285750" lvl="1" indent="-285750" algn="l">
              <a:buFont typeface="Arial" pitchFamily="34" charset="0"/>
              <a:buChar char="•"/>
            </a:pPr>
            <a:r>
              <a:rPr lang="en-US" dirty="0" smtClean="0"/>
              <a:t>Mood Swings</a:t>
            </a:r>
            <a:endParaRPr lang="en-US" dirty="0"/>
          </a:p>
          <a:p>
            <a:pPr marL="342900" indent="-342900" algn="l">
              <a:buFont typeface="Arial" pitchFamily="34" charset="0"/>
              <a:buChar char="•"/>
            </a:pPr>
            <a:r>
              <a:rPr lang="en-US" dirty="0" smtClean="0"/>
              <a:t>Physical</a:t>
            </a:r>
          </a:p>
          <a:p>
            <a:pPr marL="285750" lvl="1" indent="-285750" algn="l">
              <a:buFont typeface="Arial" pitchFamily="34" charset="0"/>
              <a:buChar char="•"/>
            </a:pPr>
            <a:r>
              <a:rPr lang="en-US" dirty="0" smtClean="0"/>
              <a:t>Balance</a:t>
            </a:r>
          </a:p>
          <a:p>
            <a:pPr marL="285750" lvl="1" indent="-285750" algn="l">
              <a:buFont typeface="Arial" pitchFamily="34" charset="0"/>
              <a:buChar char="•"/>
            </a:pPr>
            <a:r>
              <a:rPr lang="en-US" dirty="0" smtClean="0"/>
              <a:t>Spasms</a:t>
            </a:r>
          </a:p>
          <a:p>
            <a:pPr marL="285750" lvl="1" indent="-285750" algn="l">
              <a:buFont typeface="Arial" pitchFamily="34" charset="0"/>
              <a:buChar char="•"/>
            </a:pPr>
            <a:r>
              <a:rPr lang="en-US" dirty="0" smtClean="0"/>
              <a:t>Clumsy</a:t>
            </a:r>
          </a:p>
          <a:p>
            <a:pPr marL="285750" lvl="1" indent="-285750" algn="l">
              <a:buFont typeface="Arial" pitchFamily="34" charset="0"/>
              <a:buChar char="•"/>
            </a:pPr>
            <a:r>
              <a:rPr lang="en-US" dirty="0" smtClean="0"/>
              <a:t>Dizziness</a:t>
            </a:r>
          </a:p>
          <a:p>
            <a:pPr marL="342900" indent="-342900" algn="l">
              <a:buFont typeface="Arial" pitchFamily="34" charset="0"/>
              <a:buChar char="•"/>
            </a:pPr>
            <a:r>
              <a:rPr lang="en-US" dirty="0" smtClean="0"/>
              <a:t>Mental</a:t>
            </a:r>
          </a:p>
          <a:p>
            <a:pPr marL="285750" lvl="1" indent="-285750" algn="l">
              <a:buFont typeface="Arial" pitchFamily="34" charset="0"/>
              <a:buChar char="•"/>
            </a:pPr>
            <a:r>
              <a:rPr lang="en-US" dirty="0" smtClean="0"/>
              <a:t>Forgetful </a:t>
            </a:r>
          </a:p>
          <a:p>
            <a:pPr>
              <a:buNone/>
            </a:pPr>
            <a:endParaRPr lang="en-US" dirty="0"/>
          </a:p>
        </p:txBody>
      </p:sp>
      <p:sp>
        <p:nvSpPr>
          <p:cNvPr id="2" name="Title 1"/>
          <p:cNvSpPr>
            <a:spLocks noGrp="1"/>
          </p:cNvSpPr>
          <p:nvPr>
            <p:ph type="title"/>
          </p:nvPr>
        </p:nvSpPr>
        <p:spPr/>
        <p:txBody>
          <a:bodyPr/>
          <a:lstStyle/>
          <a:p>
            <a:r>
              <a:rPr lang="en-US" dirty="0" smtClean="0"/>
              <a:t>Symptoms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342900" indent="-342900" algn="l">
              <a:buFont typeface="Arial" pitchFamily="34" charset="0"/>
              <a:buChar char="•"/>
            </a:pPr>
            <a:r>
              <a:rPr lang="en-US" dirty="0" smtClean="0"/>
              <a:t>The frontal lobe controls emotions such as depression and mood swings</a:t>
            </a:r>
          </a:p>
          <a:p>
            <a:pPr marL="342900" indent="-342900" algn="l">
              <a:buFont typeface="Arial" pitchFamily="34" charset="0"/>
              <a:buChar char="•"/>
            </a:pPr>
            <a:r>
              <a:rPr lang="en-US" dirty="0" smtClean="0"/>
              <a:t>Balance is controlled by the cerebellum</a:t>
            </a:r>
          </a:p>
          <a:p>
            <a:pPr marL="342900" indent="-342900" algn="l">
              <a:buFont typeface="Arial" pitchFamily="34" charset="0"/>
              <a:buChar char="•"/>
            </a:pPr>
            <a:r>
              <a:rPr lang="en-US" dirty="0" smtClean="0"/>
              <a:t>The temporal lobe is responsible for memory</a:t>
            </a:r>
            <a:endParaRPr lang="en-US" dirty="0"/>
          </a:p>
        </p:txBody>
      </p:sp>
      <p:sp>
        <p:nvSpPr>
          <p:cNvPr id="2" name="Title 1"/>
          <p:cNvSpPr>
            <a:spLocks noGrp="1"/>
          </p:cNvSpPr>
          <p:nvPr>
            <p:ph type="title"/>
          </p:nvPr>
        </p:nvSpPr>
        <p:spPr/>
        <p:txBody>
          <a:bodyPr>
            <a:normAutofit/>
          </a:bodyPr>
          <a:lstStyle/>
          <a:p>
            <a:r>
              <a:rPr lang="en-US" dirty="0" smtClean="0"/>
              <a:t>Relation of symptoms to brain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495800" y="3160222"/>
            <a:ext cx="4648200" cy="3718560"/>
          </a:xfrm>
          <a:prstGeom prst="rect">
            <a:avLst/>
          </a:prstGeom>
        </p:spPr>
      </p:pic>
      <p:sp>
        <p:nvSpPr>
          <p:cNvPr id="5" name="TextBox 4"/>
          <p:cNvSpPr txBox="1"/>
          <p:nvPr/>
        </p:nvSpPr>
        <p:spPr>
          <a:xfrm rot="16200000">
            <a:off x="2467690" y="4896392"/>
            <a:ext cx="3810000" cy="246221"/>
          </a:xfrm>
          <a:prstGeom prst="rect">
            <a:avLst/>
          </a:prstGeom>
          <a:noFill/>
        </p:spPr>
        <p:txBody>
          <a:bodyPr wrap="square" rtlCol="0">
            <a:spAutoFit/>
          </a:bodyPr>
          <a:lstStyle/>
          <a:p>
            <a:r>
              <a:rPr lang="en-US" sz="1000" dirty="0"/>
              <a:t>http://www.encognitive.com/files/images/human-brain-frontal-lobe.jpg</a:t>
            </a:r>
          </a:p>
        </p:txBody>
      </p:sp>
      <p:pic>
        <p:nvPicPr>
          <p:cNvPr id="6" name="Picture 5" descr="AAAAAAA.jpg"/>
          <p:cNvPicPr>
            <a:picLocks noChangeAspect="1"/>
          </p:cNvPicPr>
          <p:nvPr/>
        </p:nvPicPr>
        <p:blipFill>
          <a:blip r:embed="rId3" cstate="print"/>
          <a:stretch>
            <a:fillRect/>
          </a:stretch>
        </p:blipFill>
        <p:spPr>
          <a:xfrm>
            <a:off x="304800" y="4267200"/>
            <a:ext cx="3048000" cy="2305050"/>
          </a:xfrm>
          <a:prstGeom prst="rect">
            <a:avLst/>
          </a:prstGeom>
        </p:spPr>
      </p:pic>
      <p:sp>
        <p:nvSpPr>
          <p:cNvPr id="7" name="Rectangle 6"/>
          <p:cNvSpPr/>
          <p:nvPr/>
        </p:nvSpPr>
        <p:spPr>
          <a:xfrm>
            <a:off x="609600" y="3810000"/>
            <a:ext cx="2514600" cy="400110"/>
          </a:xfrm>
          <a:prstGeom prst="rect">
            <a:avLst/>
          </a:prstGeom>
        </p:spPr>
        <p:txBody>
          <a:bodyPr wrap="square">
            <a:spAutoFit/>
          </a:bodyPr>
          <a:lstStyle/>
          <a:p>
            <a:r>
              <a:rPr lang="en-US" sz="1000" dirty="0" smtClean="0"/>
              <a:t>http://chromosome4.blogspot.com/2011/05/definition-of-huntingtons-disease.html</a:t>
            </a:r>
            <a:endParaRPr 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algn="l"/>
            <a:r>
              <a:rPr lang="en-US" sz="2400" dirty="0" smtClean="0"/>
              <a:t>Although no treatment currently exists for Huntington’s Disease, treatment options include </a:t>
            </a:r>
            <a:r>
              <a:rPr lang="en-US" sz="2400" dirty="0" err="1" smtClean="0"/>
              <a:t>tetrabenazine</a:t>
            </a:r>
            <a:r>
              <a:rPr lang="en-US" sz="2400" dirty="0" smtClean="0"/>
              <a:t>, neuroleptics and benzodiazepine which have been approved for the treatment of HD with varying results.</a:t>
            </a:r>
          </a:p>
          <a:p>
            <a:pPr algn="l"/>
            <a:endParaRPr lang="en-US" sz="2400" dirty="0"/>
          </a:p>
          <a:p>
            <a:pPr marL="342900" indent="-342900" algn="l">
              <a:buFont typeface="Arial" pitchFamily="34" charset="0"/>
              <a:buChar char="•"/>
            </a:pPr>
            <a:r>
              <a:rPr lang="en-US" sz="2400" dirty="0" err="1" smtClean="0"/>
              <a:t>Tetrabenazine</a:t>
            </a:r>
            <a:r>
              <a:rPr lang="en-US" sz="2400" dirty="0" smtClean="0"/>
              <a:t> – Designed for the treatment of hyperkinetic movement disorder (</a:t>
            </a:r>
            <a:r>
              <a:rPr lang="en-US" sz="2400" dirty="0" err="1" smtClean="0"/>
              <a:t>HMD</a:t>
            </a:r>
            <a:r>
              <a:rPr lang="en-US" sz="2400" dirty="0" smtClean="0"/>
              <a:t>) and chorea, </a:t>
            </a:r>
            <a:r>
              <a:rPr lang="en-US" sz="2400" dirty="0" err="1" smtClean="0"/>
              <a:t>tetrabenazine</a:t>
            </a:r>
            <a:r>
              <a:rPr lang="en-US" sz="2400" dirty="0" smtClean="0"/>
              <a:t> was the first drug in America to be approved for use on HD. </a:t>
            </a:r>
          </a:p>
          <a:p>
            <a:pPr marL="342900" indent="-342900" algn="l">
              <a:buFont typeface="Arial" pitchFamily="34" charset="0"/>
              <a:buChar char="•"/>
            </a:pPr>
            <a:r>
              <a:rPr lang="en-US" sz="2400" dirty="0" smtClean="0"/>
              <a:t>Neuroleptics Benzodiazepine </a:t>
            </a:r>
            <a:r>
              <a:rPr lang="en-US" sz="2400" dirty="0"/>
              <a:t>– Primarily used to manage psychosis as in HD, benzodiazepine can also be used for schizophrenia and bipolar disorder. </a:t>
            </a:r>
          </a:p>
          <a:p>
            <a:pPr algn="l"/>
            <a:endParaRPr lang="en-US" dirty="0"/>
          </a:p>
        </p:txBody>
      </p:sp>
      <p:sp>
        <p:nvSpPr>
          <p:cNvPr id="3" name="Title 2"/>
          <p:cNvSpPr>
            <a:spLocks noGrp="1"/>
          </p:cNvSpPr>
          <p:nvPr>
            <p:ph type="title"/>
          </p:nvPr>
        </p:nvSpPr>
        <p:spPr/>
        <p:txBody>
          <a:bodyPr/>
          <a:lstStyle/>
          <a:p>
            <a:r>
              <a:rPr lang="en-US" dirty="0" smtClean="0"/>
              <a:t>Treatments</a:t>
            </a:r>
            <a:endParaRPr lang="en-US" dirty="0"/>
          </a:p>
        </p:txBody>
      </p:sp>
    </p:spTree>
    <p:extLst>
      <p:ext uri="{BB962C8B-B14F-4D97-AF65-F5344CB8AC3E}">
        <p14:creationId xmlns:p14="http://schemas.microsoft.com/office/powerpoint/2010/main" xmlns="" val="4109503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457200" indent="-457200" algn="l">
              <a:buFont typeface="Arial" pitchFamily="34" charset="0"/>
              <a:buChar char="•"/>
            </a:pPr>
            <a:r>
              <a:rPr lang="en-US" sz="2800" dirty="0" smtClean="0"/>
              <a:t>Psychiatrists can help the patient adapt to their newly contracted disease, as well as assist the patient in coping with the new lifestyle that comes with the onset of Huntington’s Disease. </a:t>
            </a:r>
          </a:p>
          <a:p>
            <a:pPr marL="457200" indent="-457200" algn="l">
              <a:buFont typeface="Arial" pitchFamily="34" charset="0"/>
              <a:buChar char="•"/>
            </a:pPr>
            <a:r>
              <a:rPr lang="en-US" sz="2800" dirty="0" smtClean="0"/>
              <a:t>Psychiatrists also help with the depression many HD patients suffer with counseling and </a:t>
            </a:r>
            <a:r>
              <a:rPr lang="en-US" sz="2800" dirty="0" smtClean="0"/>
              <a:t>medicine. </a:t>
            </a:r>
          </a:p>
          <a:p>
            <a:pPr marL="457200" indent="-457200" algn="l">
              <a:buFont typeface="Arial" pitchFamily="34" charset="0"/>
              <a:buChar char="•"/>
            </a:pPr>
            <a:r>
              <a:rPr lang="en-US" sz="2800" dirty="0" smtClean="0"/>
              <a:t>The median annual wage for a psychiatrist is $130,000</a:t>
            </a:r>
            <a:endParaRPr lang="en-US" sz="2800" dirty="0"/>
          </a:p>
        </p:txBody>
      </p:sp>
      <p:sp>
        <p:nvSpPr>
          <p:cNvPr id="3" name="Title 2"/>
          <p:cNvSpPr>
            <a:spLocks noGrp="1"/>
          </p:cNvSpPr>
          <p:nvPr>
            <p:ph type="title"/>
          </p:nvPr>
        </p:nvSpPr>
        <p:spPr/>
        <p:txBody>
          <a:bodyPr/>
          <a:lstStyle/>
          <a:p>
            <a:r>
              <a:rPr lang="en-US" dirty="0" smtClean="0"/>
              <a:t>Psychiatrist</a:t>
            </a:r>
            <a:endParaRPr lang="en-US" dirty="0"/>
          </a:p>
        </p:txBody>
      </p:sp>
    </p:spTree>
    <p:extLst>
      <p:ext uri="{BB962C8B-B14F-4D97-AF65-F5344CB8AC3E}">
        <p14:creationId xmlns:p14="http://schemas.microsoft.com/office/powerpoint/2010/main" xmlns="" val="4212810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indent="-342900" algn="l">
              <a:buFont typeface="Arial" pitchFamily="34" charset="0"/>
              <a:buChar char="•"/>
            </a:pPr>
            <a:r>
              <a:rPr lang="en-US" sz="2400" dirty="0" smtClean="0"/>
              <a:t>Physical therapists can provide therapy sessions to inform the patient on how to improve posture, balance, and muscle coordination. </a:t>
            </a:r>
          </a:p>
          <a:p>
            <a:pPr marL="342900" indent="-342900" algn="l">
              <a:buFont typeface="Arial" pitchFamily="34" charset="0"/>
              <a:buChar char="•"/>
            </a:pPr>
            <a:r>
              <a:rPr lang="en-US" sz="2400" dirty="0" smtClean="0"/>
              <a:t>Those with HD have frequent muscle spasms and loss of balance, which can be improved with the help of a physical therapist. </a:t>
            </a:r>
            <a:endParaRPr lang="en-US" sz="2400" dirty="0" smtClean="0"/>
          </a:p>
          <a:p>
            <a:pPr marL="342900" indent="-342900" algn="l">
              <a:buFont typeface="Arial" pitchFamily="34" charset="0"/>
              <a:buChar char="•"/>
            </a:pPr>
            <a:r>
              <a:rPr lang="en-US" sz="2400" dirty="0" smtClean="0"/>
              <a:t>The average yearly salary for a physical therapist is around $75,000</a:t>
            </a:r>
            <a:endParaRPr lang="en-US" sz="2400" dirty="0"/>
          </a:p>
        </p:txBody>
      </p:sp>
      <p:sp>
        <p:nvSpPr>
          <p:cNvPr id="3" name="Title 2"/>
          <p:cNvSpPr>
            <a:spLocks noGrp="1"/>
          </p:cNvSpPr>
          <p:nvPr>
            <p:ph type="title"/>
          </p:nvPr>
        </p:nvSpPr>
        <p:spPr/>
        <p:txBody>
          <a:bodyPr/>
          <a:lstStyle/>
          <a:p>
            <a:r>
              <a:rPr lang="en-US" dirty="0" smtClean="0"/>
              <a:t>Physical therapist</a:t>
            </a:r>
            <a:endParaRPr lang="en-US" dirty="0"/>
          </a:p>
        </p:txBody>
      </p:sp>
    </p:spTree>
    <p:extLst>
      <p:ext uri="{BB962C8B-B14F-4D97-AF65-F5344CB8AC3E}">
        <p14:creationId xmlns:p14="http://schemas.microsoft.com/office/powerpoint/2010/main" xmlns="" val="1261132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smtClean="0">
                <a:hlinkClick r:id="rId2"/>
              </a:rPr>
              <a:t>http://</a:t>
            </a:r>
            <a:r>
              <a:rPr lang="en-US" dirty="0" smtClean="0">
                <a:hlinkClick r:id="rId2"/>
              </a:rPr>
              <a:t>www.hdsa.org/living-with-huntingtons/family-care/index.html</a:t>
            </a:r>
            <a:endParaRPr lang="en-US" dirty="0" smtClean="0"/>
          </a:p>
          <a:p>
            <a:r>
              <a:rPr lang="en-US" dirty="0" smtClean="0">
                <a:hlinkClick r:id="rId3"/>
              </a:rPr>
              <a:t>http://</a:t>
            </a:r>
            <a:r>
              <a:rPr lang="en-US" dirty="0" smtClean="0">
                <a:hlinkClick r:id="rId3"/>
              </a:rPr>
              <a:t>www.bls.gov/ooh/healthcare/physical-therapists.htm</a:t>
            </a:r>
            <a:endParaRPr lang="en-US" dirty="0" smtClean="0"/>
          </a:p>
          <a:p>
            <a:r>
              <a:rPr lang="en-US" dirty="0" smtClean="0">
                <a:hlinkClick r:id="rId4"/>
              </a:rPr>
              <a:t>http://vikipedio.org/physiatrist-salary-and-job-description</a:t>
            </a:r>
            <a:r>
              <a:rPr lang="en-US" dirty="0" smtClean="0">
                <a:hlinkClick r:id="rId4"/>
              </a:rPr>
              <a:t>/</a:t>
            </a:r>
            <a:endParaRPr lang="en-US" dirty="0" smtClean="0"/>
          </a:p>
          <a:p>
            <a:r>
              <a:rPr lang="en-US" dirty="0" smtClean="0">
                <a:hlinkClick r:id="rId5"/>
              </a:rPr>
              <a:t>http://</a:t>
            </a:r>
            <a:r>
              <a:rPr lang="en-US" dirty="0" smtClean="0">
                <a:hlinkClick r:id="rId5"/>
              </a:rPr>
              <a:t>www.mayoclinic.com/health/huntingtons-disease/DS00401/DSECTION=symptoms</a:t>
            </a:r>
            <a:endParaRPr lang="en-US" dirty="0" smtClean="0"/>
          </a:p>
          <a:p>
            <a:r>
              <a:rPr lang="en-US" dirty="0" smtClean="0">
                <a:hlinkClick r:id="rId6"/>
              </a:rPr>
              <a:t>http://</a:t>
            </a:r>
            <a:r>
              <a:rPr lang="en-US" dirty="0" smtClean="0">
                <a:hlinkClick r:id="rId6"/>
              </a:rPr>
              <a:t>www.medicinenet.com/huntington_disease/article.htm</a:t>
            </a:r>
            <a:endParaRPr lang="en-US" dirty="0" smtClean="0"/>
          </a:p>
          <a:p>
            <a:r>
              <a:rPr lang="en-US" dirty="0" smtClean="0">
                <a:hlinkClick r:id="rId7"/>
              </a:rPr>
              <a:t>http://</a:t>
            </a:r>
            <a:r>
              <a:rPr lang="en-US" dirty="0" smtClean="0">
                <a:hlinkClick r:id="rId7"/>
              </a:rPr>
              <a:t>chromosome4.blogspot.com/2011/05/definition-of-huntingtons-disease.html</a:t>
            </a:r>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Reference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126</TotalTime>
  <Words>318</Words>
  <Application>Microsoft Office PowerPoint</Application>
  <PresentationFormat>On-screen Show (4:3)</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BlackTie</vt:lpstr>
      <vt:lpstr>Huntington’s Disease</vt:lpstr>
      <vt:lpstr>Patient profile</vt:lpstr>
      <vt:lpstr>Huntington’s disease</vt:lpstr>
      <vt:lpstr>Symptoms </vt:lpstr>
      <vt:lpstr>Relation of symptoms to brain</vt:lpstr>
      <vt:lpstr>Treatments</vt:lpstr>
      <vt:lpstr>Psychiatrist</vt:lpstr>
      <vt:lpstr>Physical therapist</vt:lpstr>
      <vt:lpstr>Reference</vt:lpstr>
    </vt:vector>
  </TitlesOfParts>
  <Company>SDOC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Huntington’s Disease</dc:title>
  <dc:creator>5JHElder</dc:creator>
  <cp:lastModifiedBy>5JHElder</cp:lastModifiedBy>
  <cp:revision>33</cp:revision>
  <dcterms:created xsi:type="dcterms:W3CDTF">2013-03-12T14:34:01Z</dcterms:created>
  <dcterms:modified xsi:type="dcterms:W3CDTF">2013-03-18T13:07:57Z</dcterms:modified>
</cp:coreProperties>
</file>